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86" r:id="rId2"/>
    <p:sldId id="375" r:id="rId3"/>
    <p:sldId id="368" r:id="rId4"/>
    <p:sldId id="348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B18A2C"/>
    <a:srgbClr val="616A78"/>
    <a:srgbClr val="D87C1B"/>
    <a:srgbClr val="000000"/>
    <a:srgbClr val="1D7CB8"/>
    <a:srgbClr val="1D7CB9"/>
    <a:srgbClr val="626A78"/>
    <a:srgbClr val="B18B2C"/>
    <a:srgbClr val="DA7C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5646"/>
  </p:normalViewPr>
  <p:slideViewPr>
    <p:cSldViewPr snapToGrid="0">
      <p:cViewPr varScale="1">
        <p:scale>
          <a:sx n="107" d="100"/>
          <a:sy n="107" d="100"/>
        </p:scale>
        <p:origin x="120" y="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23EFC-526B-4EF2-8A0A-F01C60CA2A67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72F06-F6ED-43C1-A86D-15B5F2AFDE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83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5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1192D4-3DEB-49BB-8F09-91031D57C7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6224" cy="6858000"/>
          </a:xfrm>
          <a:solidFill>
            <a:schemeClr val="accent1"/>
          </a:solidFill>
        </p:spPr>
        <p:txBody>
          <a:bodyPr tIns="1280160" anchor="ctr">
            <a:noAutofit/>
          </a:bodyPr>
          <a:lstStyle>
            <a:lvl1pPr algn="ctr">
              <a:defRPr sz="2000"/>
            </a:lvl1pPr>
          </a:lstStyle>
          <a:p>
            <a:r>
              <a:rPr lang="en-US" dirty="0"/>
              <a:t>Click to insert image here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94C4FA-8597-7449-A0F1-38E8A1C6B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1018" y="1526016"/>
            <a:ext cx="12188952" cy="2031324"/>
          </a:xfrm>
          <a:solidFill>
            <a:schemeClr val="tx1">
              <a:lumMod val="85000"/>
              <a:lumOff val="15000"/>
              <a:alpha val="60000"/>
            </a:schemeClr>
          </a:solidFill>
        </p:spPr>
        <p:txBody>
          <a:bodyPr lIns="868680" tIns="9144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7477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3">
            <a:extLst>
              <a:ext uri="{FF2B5EF4-FFF2-40B4-BE49-F238E27FC236}">
                <a16:creationId xmlns:a16="http://schemas.microsoft.com/office/drawing/2014/main" id="{63C9361F-F5AC-124A-A751-F276961C9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175" y="528629"/>
            <a:ext cx="10542707" cy="479900"/>
          </a:xfrm>
        </p:spPr>
        <p:txBody>
          <a:bodyPr lIns="0" tIns="0" rIns="0" bIns="0" anchor="t">
            <a:noAutofit/>
          </a:bodyPr>
          <a:lstStyle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text</a:t>
            </a:r>
            <a:br>
              <a:rPr lang="en-US" dirty="0"/>
            </a:br>
            <a:endParaRPr lang="en-US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E110C240-E84A-BB4D-911E-3069CAF91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3176" y="1018950"/>
            <a:ext cx="10542706" cy="4799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1B2370-69F6-454B-ACB1-3BCDAE4D8D5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3175" y="1963738"/>
            <a:ext cx="7320225" cy="421798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485AAEB-729B-0E45-AA2A-8821D226E7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0220" y="3888618"/>
            <a:ext cx="2389094" cy="4799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3BA4E48D-7640-4648-AD2A-35EB9295CC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0220" y="5322378"/>
            <a:ext cx="2389094" cy="8597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269461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full-bleed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3">
            <a:extLst>
              <a:ext uri="{FF2B5EF4-FFF2-40B4-BE49-F238E27FC236}">
                <a16:creationId xmlns:a16="http://schemas.microsoft.com/office/drawing/2014/main" id="{3265DD9D-6018-7248-B068-226B5087E3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175" y="528629"/>
            <a:ext cx="10540405" cy="479900"/>
          </a:xfrm>
        </p:spPr>
        <p:txBody>
          <a:bodyPr lIns="0" tIns="0" rIns="0" bIns="0" anchor="t">
            <a:noAutofit/>
          </a:bodyPr>
          <a:lstStyle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text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2BB5A709-E25A-CC47-AE58-EC9F42EF12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3176" y="1018950"/>
            <a:ext cx="10540404" cy="4799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BB3087-49AA-480C-A462-1133A6E7C6C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-1" y="2066536"/>
            <a:ext cx="12188951" cy="480060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0AF7B98-3554-234B-A9A0-828B8E3E86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066537"/>
            <a:ext cx="6096000" cy="4800604"/>
          </a:xfrm>
          <a:solidFill>
            <a:srgbClr val="262626">
              <a:alpha val="61961"/>
            </a:srgbClr>
          </a:solidFill>
        </p:spPr>
        <p:txBody>
          <a:bodyPr lIns="1920240" tIns="274320" anchor="ctr" anchorCtr="0">
            <a:normAutofit/>
          </a:bodyPr>
          <a:lstStyle>
            <a:lvl1pPr marL="0" indent="0" algn="l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text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308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E667F-4D1E-EA4A-9BD5-F58C1A59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62621"/>
          </a:xfrm>
        </p:spPr>
        <p:txBody>
          <a:bodyPr lIns="0" tIns="0" anchor="t">
            <a:norm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A66A47-2551-47FC-AF11-56C9D8900AD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895600" y="2022680"/>
            <a:ext cx="3200400" cy="1225296"/>
          </a:xfrm>
          <a:solidFill>
            <a:schemeClr val="accent1"/>
          </a:solidFill>
          <a:ln w="127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6A8B312-3B12-4FB7-8207-99056B6249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07040" y="2022680"/>
            <a:ext cx="3200400" cy="1225296"/>
          </a:xfrm>
          <a:solidFill>
            <a:schemeClr val="accent5"/>
          </a:solidFill>
          <a:ln w="25400">
            <a:solidFill>
              <a:schemeClr val="accent5"/>
            </a:solidFill>
          </a:ln>
        </p:spPr>
        <p:txBody>
          <a:bodyPr lIns="438912" rIns="438912"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1889AF3F-A262-4DE7-9C9F-D0730B47D91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895600" y="3470340"/>
            <a:ext cx="3200400" cy="1225296"/>
          </a:xfrm>
          <a:solidFill>
            <a:schemeClr val="accent1"/>
          </a:solidFill>
          <a:ln w="127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43E97BC8-22E4-3141-9608-84A945A42A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6000" y="3470340"/>
            <a:ext cx="3200400" cy="1225296"/>
          </a:xfrm>
          <a:solidFill>
            <a:schemeClr val="accent5"/>
          </a:solidFill>
          <a:ln w="25400">
            <a:solidFill>
              <a:schemeClr val="accent5"/>
            </a:solidFill>
          </a:ln>
        </p:spPr>
        <p:txBody>
          <a:bodyPr lIns="438912" rIns="438912"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F4D375CF-42E3-43DD-814F-AC643A2908F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2895600" y="4922214"/>
            <a:ext cx="3200400" cy="1225296"/>
          </a:xfrm>
          <a:solidFill>
            <a:schemeClr val="accent1"/>
          </a:solidFill>
          <a:ln w="127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1B752F2A-0251-4959-80B1-17743D2F9F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0" y="4922214"/>
            <a:ext cx="3200400" cy="1225296"/>
          </a:xfrm>
          <a:solidFill>
            <a:schemeClr val="accent5"/>
          </a:solidFill>
          <a:ln w="25400">
            <a:solidFill>
              <a:schemeClr val="accent5"/>
            </a:solidFill>
          </a:ln>
        </p:spPr>
        <p:txBody>
          <a:bodyPr lIns="438912" rIns="438912"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/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823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0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3">
            <a:extLst>
              <a:ext uri="{FF2B5EF4-FFF2-40B4-BE49-F238E27FC236}">
                <a16:creationId xmlns:a16="http://schemas.microsoft.com/office/drawing/2014/main" id="{40DEA294-B1C6-9E48-A990-C4FC91639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2A9031-5DBD-4AD9-9381-7F3F67DD857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8200" y="2540000"/>
            <a:ext cx="3043238" cy="271145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89751D94-3DF3-A241-B368-55DC9BEF38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8197" y="4634096"/>
            <a:ext cx="3042684" cy="617685"/>
          </a:xfrm>
          <a:solidFill>
            <a:schemeClr val="accent4">
              <a:alpha val="90000"/>
            </a:schemeClr>
          </a:solidFill>
        </p:spPr>
        <p:txBody>
          <a:bodyPr lIns="91440" tIns="91440" anchor="ctr" anchorCtr="0">
            <a:normAutofit/>
          </a:bodyPr>
          <a:lstStyle>
            <a:lvl1pPr marL="0" indent="0" algn="ctr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B5A1782-324D-4E6F-B70F-B4AAAF5BE28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600994" y="2540000"/>
            <a:ext cx="3043238" cy="271145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D02C2A04-A4DF-194D-9BF0-98BDCA834A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1548" y="4634097"/>
            <a:ext cx="3042684" cy="617685"/>
          </a:xfrm>
          <a:solidFill>
            <a:schemeClr val="accent2">
              <a:alpha val="90000"/>
            </a:schemeClr>
          </a:solidFill>
        </p:spPr>
        <p:txBody>
          <a:bodyPr lIns="91440" tIns="91440" anchor="ctr" anchorCtr="0">
            <a:normAutofit/>
          </a:bodyPr>
          <a:lstStyle>
            <a:lvl1pPr marL="0" indent="0" algn="ctr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948B0B4-59DD-4F57-BC4D-AD690F1F9A8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10557" y="2540000"/>
            <a:ext cx="3043238" cy="271145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10F1566-2F10-C94E-A440-3BE6863E4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1111" y="4636714"/>
            <a:ext cx="3042684" cy="617685"/>
          </a:xfrm>
          <a:solidFill>
            <a:schemeClr val="accent3">
              <a:alpha val="90000"/>
            </a:schemeClr>
          </a:solidFill>
        </p:spPr>
        <p:txBody>
          <a:bodyPr lIns="91440" tIns="91440" anchor="ctr" anchorCtr="0">
            <a:normAutofit/>
          </a:bodyPr>
          <a:lstStyle>
            <a:lvl1pPr marL="0" indent="0" algn="ctr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/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78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3">
            <a:extLst>
              <a:ext uri="{FF2B5EF4-FFF2-40B4-BE49-F238E27FC236}">
                <a16:creationId xmlns:a16="http://schemas.microsoft.com/office/drawing/2014/main" id="{61830361-A194-9F4E-999F-05BDD53E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09F5E-ECB4-4608-BAD6-3C0B906FBC10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968500" y="1780031"/>
            <a:ext cx="3225800" cy="393020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31456E2-715C-4D0E-AEC1-EDCEF7EFE1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997700" y="1779475"/>
            <a:ext cx="3225800" cy="393020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/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44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3">
            <a:extLst>
              <a:ext uri="{FF2B5EF4-FFF2-40B4-BE49-F238E27FC236}">
                <a16:creationId xmlns:a16="http://schemas.microsoft.com/office/drawing/2014/main" id="{6BEBC398-0B32-5D4C-8F8E-8DA17BC07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52D11-D0BD-46AC-942A-A7F84C34C1C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38199" y="1780031"/>
            <a:ext cx="10537683" cy="457631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17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269070-4807-43E2-A9DF-90767C93C7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207239" cy="6858000"/>
          </a:xfrm>
          <a:solidFill>
            <a:schemeClr val="accent1"/>
          </a:solidFill>
        </p:spPr>
        <p:txBody>
          <a:bodyPr tIns="2560320" anchor="ctr">
            <a:no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 here</a:t>
            </a:r>
          </a:p>
          <a:p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95A5A22-1295-5A4C-BEED-CDAAB6B38D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1574" y="-11151"/>
            <a:ext cx="12207240" cy="3429000"/>
          </a:xfrm>
          <a:solidFill>
            <a:srgbClr val="262626">
              <a:alpha val="61961"/>
            </a:srgbClr>
          </a:solidFill>
          <a:ln>
            <a:noFill/>
          </a:ln>
        </p:spPr>
        <p:txBody>
          <a:bodyPr lIns="868680" tIns="2057400" bIns="9144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exit master text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EBD28-F38A-B644-853D-75CBD6A9F7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65847"/>
            <a:ext cx="10515600" cy="1062232"/>
          </a:xfrm>
        </p:spPr>
        <p:txBody>
          <a:bodyPr lIns="0" tIns="0" rIns="0" bIns="0"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B6C998-067D-F24C-8880-399DE7EC60CF}"/>
              </a:ext>
            </a:extLst>
          </p:cNvPr>
          <p:cNvSpPr txBox="1"/>
          <p:nvPr userDrawn="1"/>
        </p:nvSpPr>
        <p:spPr>
          <a:xfrm>
            <a:off x="3340444" y="5935091"/>
            <a:ext cx="5511112" cy="52322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  <a:latin typeface="+mn-lt"/>
                <a:cs typeface="Arial" panose="020B0604020202020204" pitchFamily="34" charset="0"/>
              </a:rPr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5470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13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EFD44-3E18-544B-BBAC-DCBF5F125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69494"/>
            <a:ext cx="10515600" cy="911595"/>
          </a:xfrm>
        </p:spPr>
        <p:txBody>
          <a:bodyPr lIns="0" tIns="0" rIns="0" bIns="0" anchor="t">
            <a:normAutofit/>
          </a:bodyPr>
          <a:lstStyle>
            <a:lvl1pPr>
              <a:defRPr sz="2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69AB53E-6566-42B1-A87A-589EE239D5A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3175" y="1963738"/>
            <a:ext cx="6759223" cy="421798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D3509C8-7877-6946-8CE5-00F7B9552E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32800" y="3725227"/>
            <a:ext cx="2919113" cy="183531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6EC1DFF-6B7A-4C4C-9BDC-76D1FE8DD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32800" y="5692068"/>
            <a:ext cx="2919113" cy="532753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53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22E6D3-9558-45D3-9914-1F3B0A5BDC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2188952" cy="6858000"/>
          </a:xfr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 or graphic here</a:t>
            </a:r>
          </a:p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F58130-BFA9-C64B-9400-27CEC7444F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966" y="2338086"/>
            <a:ext cx="10541219" cy="2164466"/>
          </a:xfrm>
        </p:spPr>
        <p:txBody>
          <a:bodyPr lIns="0">
            <a:no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9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4DDE9C-955A-40E0-AEDB-57EE5B377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92AA-470A-438D-B06A-389D4965D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C0FCC-269D-49E4-B1A8-2F5D9EEA5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2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78" r:id="rId4"/>
    <p:sldLayoutId id="2147483679" r:id="rId5"/>
    <p:sldLayoutId id="2147483680" r:id="rId6"/>
    <p:sldLayoutId id="2147483682" r:id="rId7"/>
    <p:sldLayoutId id="2147483687" r:id="rId8"/>
    <p:sldLayoutId id="2147483686" r:id="rId9"/>
    <p:sldLayoutId id="2147483681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sunset-landscape-111755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Fog-covered mountain&#10;">
            <a:extLst>
              <a:ext uri="{FF2B5EF4-FFF2-40B4-BE49-F238E27FC236}">
                <a16:creationId xmlns:a16="http://schemas.microsoft.com/office/drawing/2014/main" id="{7913F9A8-5859-8441-9D34-EA6DF53BAF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 trans="50000" smoothness="0"/>
                    </a14:imgEffect>
                    <a14:imgEffect>
                      <a14:sharpenSoften amount="9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66" y="0"/>
            <a:ext cx="12196224" cy="6858000"/>
          </a:xfrm>
        </p:spPr>
      </p:pic>
    </p:spTree>
    <p:extLst>
      <p:ext uri="{BB962C8B-B14F-4D97-AF65-F5344CB8AC3E}">
        <p14:creationId xmlns:p14="http://schemas.microsoft.com/office/powerpoint/2010/main" val="256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Fog-covered mountain&#10;">
            <a:extLst>
              <a:ext uri="{FF2B5EF4-FFF2-40B4-BE49-F238E27FC236}">
                <a16:creationId xmlns:a16="http://schemas.microsoft.com/office/drawing/2014/main" id="{7913F9A8-5859-8441-9D34-EA6DF53BAF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66" y="0"/>
            <a:ext cx="12196224" cy="6858000"/>
          </a:xfr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60E6CE8-7AB6-B54A-8434-8F730542E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8" y="457791"/>
            <a:ext cx="12188952" cy="2031324"/>
          </a:xfrm>
        </p:spPr>
        <p:txBody>
          <a:bodyPr>
            <a:normAutofit/>
          </a:bodyPr>
          <a:lstStyle/>
          <a:p>
            <a:r>
              <a:rPr lang="en-US" sz="9600" dirty="0"/>
              <a:t>Our God Is Alive!</a:t>
            </a:r>
          </a:p>
        </p:txBody>
      </p:sp>
    </p:spTree>
    <p:extLst>
      <p:ext uri="{BB962C8B-B14F-4D97-AF65-F5344CB8AC3E}">
        <p14:creationId xmlns:p14="http://schemas.microsoft.com/office/powerpoint/2010/main" val="403171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EFD92-C4A8-C04F-AA2D-B10B39733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75" y="528628"/>
            <a:ext cx="10542707" cy="1248895"/>
          </a:xfrm>
        </p:spPr>
        <p:txBody>
          <a:bodyPr/>
          <a:lstStyle/>
          <a:p>
            <a:r>
              <a:rPr lang="en-US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7152F7-008A-CA47-A370-88F6372026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3176" y="777667"/>
            <a:ext cx="10542706" cy="999857"/>
          </a:xfrm>
        </p:spPr>
        <p:txBody>
          <a:bodyPr/>
          <a:lstStyle/>
          <a:p>
            <a:r>
              <a:rPr lang="en-US" sz="5400" dirty="0">
                <a:solidFill>
                  <a:schemeClr val="tx1"/>
                </a:solidFill>
              </a:rPr>
              <a:t>See God’s Hand In Creation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34EADE-FDCF-469F-47FC-08EA81809EFB}"/>
              </a:ext>
            </a:extLst>
          </p:cNvPr>
          <p:cNvSpPr txBox="1"/>
          <p:nvPr/>
        </p:nvSpPr>
        <p:spPr>
          <a:xfrm>
            <a:off x="833175" y="1948441"/>
            <a:ext cx="102934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How often do you look at admire creation and forget who created it?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First step is seeing the Creation as the Work of God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Second is realizing its continued existence depends on God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God still controls this world</a:t>
            </a:r>
          </a:p>
        </p:txBody>
      </p:sp>
    </p:spTree>
    <p:extLst>
      <p:ext uri="{BB962C8B-B14F-4D97-AF65-F5344CB8AC3E}">
        <p14:creationId xmlns:p14="http://schemas.microsoft.com/office/powerpoint/2010/main" val="269175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unset over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81CB589F-882C-5852-5A90-32FBB0B1B407}"/>
              </a:ext>
            </a:extLst>
          </p:cNvPr>
          <p:cNvPicPr>
            <a:picLocks noGrp="1" noChangeAspect="1"/>
          </p:cNvPicPr>
          <p:nvPr>
            <p:ph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6118" y="409771"/>
            <a:ext cx="9188824" cy="612914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bg1"/>
                </a:solidFill>
              </a:rPr>
              <a:t>THE SUN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9DAD7C-84AA-C865-33CC-7E1B88B3E737}"/>
              </a:ext>
            </a:extLst>
          </p:cNvPr>
          <p:cNvSpPr txBox="1"/>
          <p:nvPr/>
        </p:nvSpPr>
        <p:spPr>
          <a:xfrm>
            <a:off x="1425387" y="4576482"/>
            <a:ext cx="6562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Matthew 5:45</a:t>
            </a:r>
          </a:p>
          <a:p>
            <a:r>
              <a:rPr lang="en-US" sz="3600" dirty="0">
                <a:solidFill>
                  <a:schemeClr val="bg1"/>
                </a:solidFill>
              </a:rPr>
              <a:t>The Sun Belongs To God</a:t>
            </a:r>
          </a:p>
        </p:txBody>
      </p:sp>
    </p:spTree>
    <p:extLst>
      <p:ext uri="{BB962C8B-B14F-4D97-AF65-F5344CB8AC3E}">
        <p14:creationId xmlns:p14="http://schemas.microsoft.com/office/powerpoint/2010/main" val="285338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THE SEASONS</a:t>
            </a: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4DD05C3-429E-8B2D-DE42-BA440493E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228" y="566928"/>
            <a:ext cx="6004701" cy="59071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645458" y="1084729"/>
            <a:ext cx="430305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500" dirty="0"/>
              <a:t>Genesis 8:22 “While the earth remains, seedtime and harvest, and cold and heat, and winter and summer, and day and night shall not cease.”</a:t>
            </a:r>
          </a:p>
          <a:p>
            <a:pPr>
              <a:spcAft>
                <a:spcPts val="600"/>
              </a:spcAft>
            </a:pPr>
            <a:r>
              <a:rPr lang="en-US" sz="2500" dirty="0"/>
              <a:t>Acts 14:17 “He did not leave Himself without witness,”</a:t>
            </a:r>
          </a:p>
          <a:p>
            <a:pPr>
              <a:spcAft>
                <a:spcPts val="600"/>
              </a:spcAft>
            </a:pPr>
            <a:r>
              <a:rPr lang="en-US" sz="2500" dirty="0"/>
              <a:t>Summer is here – because of God’s Promise and His Existence.</a:t>
            </a:r>
          </a:p>
          <a:p>
            <a:pPr>
              <a:spcAft>
                <a:spcPts val="600"/>
              </a:spcAft>
            </a:pPr>
            <a:r>
              <a:rPr lang="en-US" sz="2500" dirty="0"/>
              <a:t>How much of our daily happiness is due to GOD?</a:t>
            </a:r>
          </a:p>
        </p:txBody>
      </p:sp>
    </p:spTree>
    <p:extLst>
      <p:ext uri="{BB962C8B-B14F-4D97-AF65-F5344CB8AC3E}">
        <p14:creationId xmlns:p14="http://schemas.microsoft.com/office/powerpoint/2010/main" val="328686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THE UNIVERSE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645458" y="1084729"/>
            <a:ext cx="430305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500" dirty="0"/>
              <a:t>Colossians 1:16,17</a:t>
            </a:r>
          </a:p>
          <a:p>
            <a:pPr>
              <a:spcAft>
                <a:spcPts val="600"/>
              </a:spcAft>
            </a:pPr>
            <a:r>
              <a:rPr lang="en-US" sz="2500" dirty="0"/>
              <a:t>“by Him all things stand together”  Vine</a:t>
            </a:r>
          </a:p>
          <a:p>
            <a:pPr>
              <a:spcAft>
                <a:spcPts val="600"/>
              </a:spcAft>
            </a:pPr>
            <a:r>
              <a:rPr lang="en-US" sz="2500" dirty="0"/>
              <a:t>“hold together”  Arndt</a:t>
            </a:r>
          </a:p>
          <a:p>
            <a:pPr>
              <a:spcAft>
                <a:spcPts val="600"/>
              </a:spcAft>
            </a:pPr>
            <a:r>
              <a:rPr lang="en-US" sz="2500" dirty="0">
                <a:latin typeface="Times New Roman" panose="02020603050405020304" pitchFamily="18" charset="0"/>
              </a:rPr>
              <a:t>“</a:t>
            </a:r>
            <a:r>
              <a:rPr lang="en-US" sz="2800" dirty="0">
                <a:latin typeface="Times New Roman" panose="02020603050405020304" pitchFamily="18" charset="0"/>
              </a:rPr>
              <a:t>Significant theologically is the statement in Col. 1:17 that Christ is before all things and </a:t>
            </a:r>
            <a:r>
              <a:rPr lang="en-US" sz="2800" b="1" dirty="0">
                <a:latin typeface="Times New Roman" panose="02020603050405020304" pitchFamily="18" charset="0"/>
              </a:rPr>
              <a:t>all things consist or have their existence in Him</a:t>
            </a:r>
            <a:r>
              <a:rPr lang="en-US" sz="2800" dirty="0">
                <a:latin typeface="Times New Roman" panose="02020603050405020304" pitchFamily="18" charset="0"/>
              </a:rPr>
              <a:t>.”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</a:rPr>
              <a:t>God continues to hold the Universe together </a:t>
            </a:r>
            <a:endParaRPr lang="en-US" sz="2500" dirty="0"/>
          </a:p>
        </p:txBody>
      </p:sp>
      <p:pic>
        <p:nvPicPr>
          <p:cNvPr id="4" name="Picture 3" descr="A person standing on a hill looking at the stars in the sky&#10;&#10;Description automatically generated with medium confidence">
            <a:extLst>
              <a:ext uri="{FF2B5EF4-FFF2-40B4-BE49-F238E27FC236}">
                <a16:creationId xmlns:a16="http://schemas.microsoft.com/office/drawing/2014/main" id="{98A09E5E-DCD3-E223-A1C4-7378B13880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2" t="8267" r="18309" b="8267"/>
          <a:stretch/>
        </p:blipFill>
        <p:spPr>
          <a:xfrm>
            <a:off x="5141258" y="817940"/>
            <a:ext cx="6858000" cy="572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10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672354" y="689788"/>
            <a:ext cx="468854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Psalm 47:8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Jeremiah 27:5,6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Daniel 2:21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Daniel 4:17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Romans 13:1-7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Just as easy as God created the Earth – He can give dominion to whom He will!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AND He can take it away!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E8D19AA9-E5FD-D9CA-E6CD-D2D6858C9E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0" r="22548"/>
          <a:stretch/>
        </p:blipFill>
        <p:spPr>
          <a:xfrm>
            <a:off x="5767523" y="1335455"/>
            <a:ext cx="5752123" cy="418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762002" y="1237095"/>
            <a:ext cx="1086522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Daniel 4:17 “</a:t>
            </a:r>
            <a:r>
              <a:rPr lang="en-US" sz="3200" dirty="0">
                <a:latin typeface="Times New Roman" panose="02020603050405020304" pitchFamily="18" charset="0"/>
              </a:rPr>
              <a:t>the Most High rules in the kingdom of men, gives it to whomever He will, and </a:t>
            </a:r>
            <a:r>
              <a:rPr lang="en-US" sz="3200" b="1" dirty="0">
                <a:latin typeface="Times New Roman" panose="02020603050405020304" pitchFamily="18" charset="0"/>
              </a:rPr>
              <a:t>sets over it the lowest of men</a:t>
            </a:r>
            <a:r>
              <a:rPr lang="en-US" sz="3200" dirty="0">
                <a:latin typeface="Times New Roman" panose="02020603050405020304" pitchFamily="18" charset="0"/>
              </a:rPr>
              <a:t>."</a:t>
            </a:r>
            <a:endParaRPr lang="en-US" sz="3200" dirty="0">
              <a:latin typeface="Abadi" panose="020B06040201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God can use ANYONE!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Deuteronomy 8:18 “</a:t>
            </a:r>
            <a:r>
              <a:rPr lang="en-US" sz="3200" dirty="0">
                <a:latin typeface="Times New Roman" panose="02020603050405020304" pitchFamily="18" charset="0"/>
              </a:rPr>
              <a:t>the Lord your God, for </a:t>
            </a:r>
            <a:r>
              <a:rPr lang="en-US" sz="3200" b="1" dirty="0">
                <a:latin typeface="Times New Roman" panose="02020603050405020304" pitchFamily="18" charset="0"/>
              </a:rPr>
              <a:t>{it is} He who gives you power to get wealth”</a:t>
            </a:r>
            <a:endParaRPr lang="en-US" sz="3200" dirty="0">
              <a:latin typeface="Abadi" panose="020B06040201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1 Chronicles 29:12 “</a:t>
            </a:r>
            <a:r>
              <a:rPr lang="en-US" sz="3200" b="1" dirty="0">
                <a:latin typeface="Times New Roman" panose="02020603050405020304" pitchFamily="18" charset="0"/>
              </a:rPr>
              <a:t>You reign over all”</a:t>
            </a:r>
            <a:endParaRPr lang="en-US" sz="3200" dirty="0">
              <a:latin typeface="Abadi" panose="020B06040201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Revelation 3:8 “</a:t>
            </a:r>
            <a:r>
              <a:rPr lang="en-US" sz="3200" b="1" dirty="0">
                <a:latin typeface="Times New Roman" panose="02020603050405020304" pitchFamily="18" charset="0"/>
              </a:rPr>
              <a:t>I have set before you an open door, and no one can shut it”</a:t>
            </a:r>
            <a:endParaRPr lang="en-US" sz="3200" dirty="0">
              <a:latin typeface="Abadi" panose="020B06040201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latin typeface="Abadi" panose="020B0604020104020204" pitchFamily="34" charset="0"/>
              </a:rPr>
              <a:t>We must realize that GOD can do great things through us also – and it does not depend on our own strength!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E7AE0-2043-7B7D-6386-470A98FB5C02}"/>
              </a:ext>
            </a:extLst>
          </p:cNvPr>
          <p:cNvSpPr txBox="1"/>
          <p:nvPr/>
        </p:nvSpPr>
        <p:spPr>
          <a:xfrm>
            <a:off x="1909482" y="313765"/>
            <a:ext cx="8023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GOD CAN USE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5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797861" y="975630"/>
            <a:ext cx="1086522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1 Samuel 14:6 “</a:t>
            </a:r>
            <a:r>
              <a:rPr lang="en-US" sz="3100" b="1" dirty="0">
                <a:latin typeface="Times New Roman" panose="02020603050405020304" pitchFamily="18" charset="0"/>
              </a:rPr>
              <a:t>nothing restrains the Lord from saving by many or by few</a:t>
            </a:r>
            <a:r>
              <a:rPr lang="en-US" sz="3100" dirty="0">
                <a:latin typeface="Times New Roman" panose="02020603050405020304" pitchFamily="18" charset="0"/>
              </a:rPr>
              <a:t>." </a:t>
            </a:r>
            <a:endParaRPr lang="en-US" sz="3100" dirty="0">
              <a:latin typeface="Abadi" panose="020B06040201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100" dirty="0">
                <a:latin typeface="Times New Roman" panose="02020603050405020304" pitchFamily="18" charset="0"/>
              </a:rPr>
              <a:t>2 Samuel 12:22 “`</a:t>
            </a:r>
            <a:r>
              <a:rPr lang="en-US" sz="3100" b="1" dirty="0">
                <a:latin typeface="Times New Roman" panose="02020603050405020304" pitchFamily="18" charset="0"/>
              </a:rPr>
              <a:t>Who can tell {whether} the Lord will be gracious to me, that the child may live?</a:t>
            </a:r>
            <a:r>
              <a:rPr lang="en-US" sz="3100" dirty="0">
                <a:latin typeface="Times New Roman" panose="02020603050405020304" pitchFamily="18" charset="0"/>
              </a:rPr>
              <a:t>’” </a:t>
            </a:r>
          </a:p>
          <a:p>
            <a:pPr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Daniel 3:16-18 “</a:t>
            </a:r>
            <a:r>
              <a:rPr lang="en-US" sz="3100" dirty="0">
                <a:latin typeface="Times New Roman" panose="02020603050405020304" pitchFamily="18" charset="0"/>
              </a:rPr>
              <a:t>"</a:t>
            </a:r>
            <a:r>
              <a:rPr lang="en-US" sz="3100" b="1" dirty="0">
                <a:latin typeface="Times New Roman" panose="02020603050405020304" pitchFamily="18" charset="0"/>
              </a:rPr>
              <a:t>If that {is the case}, our God whom we serve is able to deliver us from the burning fiery furnace, and He will deliver {us} from your hand, O king.”</a:t>
            </a:r>
            <a:endParaRPr lang="en-US" sz="3100" dirty="0">
              <a:latin typeface="Abadi" panose="020B06040201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Acts 18:9,10 “</a:t>
            </a:r>
            <a:r>
              <a:rPr lang="en-US" sz="3100" dirty="0">
                <a:latin typeface="Times New Roman" panose="02020603050405020304" pitchFamily="18" charset="0"/>
              </a:rPr>
              <a:t>Do not be afraid, but speak, and do not keep silent; for I am with you, and no one will attack you to hurt you; for I have many people in this city." </a:t>
            </a:r>
          </a:p>
          <a:p>
            <a:pPr>
              <a:spcAft>
                <a:spcPts val="600"/>
              </a:spcAft>
            </a:pPr>
            <a:r>
              <a:rPr lang="en-US" sz="3100" dirty="0">
                <a:latin typeface="Times New Roman" panose="02020603050405020304" pitchFamily="18" charset="0"/>
              </a:rPr>
              <a:t>Acts 18:14,15 </a:t>
            </a:r>
            <a:endParaRPr lang="en-US" sz="3100" dirty="0"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E7AE0-2043-7B7D-6386-470A98FB5C02}"/>
              </a:ext>
            </a:extLst>
          </p:cNvPr>
          <p:cNvSpPr txBox="1"/>
          <p:nvPr/>
        </p:nvSpPr>
        <p:spPr>
          <a:xfrm>
            <a:off x="762002" y="206189"/>
            <a:ext cx="10452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WHO KNOWS WHAT GOD IS DOING?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3261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797861" y="975630"/>
            <a:ext cx="1086522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Do you look at things that happen as INCONVENIENCES or OPPORTUNITIES?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Colossians 4:5 "Walk in wisdom toward those {who are} outside, redeeming the time."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“Why has this person crossed my path?  Could it be my opportunity to save them?”</a:t>
            </a:r>
          </a:p>
          <a:p>
            <a:pPr lvl="0" algn="ctr">
              <a:lnSpc>
                <a:spcPct val="98000"/>
              </a:lnSpc>
            </a:pPr>
            <a:r>
              <a:rPr lang="en-US" sz="4400" dirty="0">
                <a:solidFill>
                  <a:srgbClr val="000000"/>
                </a:solidFill>
              </a:rPr>
              <a:t>GOD CAN USE GOOD &amp; BAD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Genesis 50:20 “you meant evil against me; {but} God meant it for good”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100" dirty="0">
                <a:latin typeface="Abadi" panose="020B0604020104020204" pitchFamily="34" charset="0"/>
              </a:rPr>
              <a:t>Philippians 1:12 “the things {which happened} to me have actually turned out for the furtherance of the gospel."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E7AE0-2043-7B7D-6386-470A98FB5C02}"/>
              </a:ext>
            </a:extLst>
          </p:cNvPr>
          <p:cNvSpPr txBox="1"/>
          <p:nvPr/>
        </p:nvSpPr>
        <p:spPr>
          <a:xfrm>
            <a:off x="762002" y="206189"/>
            <a:ext cx="10452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HOW DO YOU LOOK AT LIFE?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653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797861" y="975630"/>
            <a:ext cx="10865222" cy="5527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2900" dirty="0">
                <a:latin typeface="Abadi" panose="020B0604020104020204" pitchFamily="34" charset="0"/>
              </a:rPr>
              <a:t>Acts 17:25 “..He gives to all life, breath, and all things."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2900" dirty="0">
                <a:latin typeface="Abadi" panose="020B0604020104020204" pitchFamily="34" charset="0"/>
              </a:rPr>
              <a:t>Acts 17:28 “for in Him we live and move and have our being,..." 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2900" dirty="0">
                <a:latin typeface="Abadi" panose="020B0604020104020204" pitchFamily="34" charset="0"/>
              </a:rPr>
              <a:t>James 4:15 “"If the Lord wills, we shall live and do this or that."  1 Corinthians 4:19; 16:7</a:t>
            </a:r>
          </a:p>
          <a:p>
            <a:pPr lvl="0" algn="ctr">
              <a:lnSpc>
                <a:spcPct val="98000"/>
              </a:lnSpc>
            </a:pPr>
            <a:r>
              <a:rPr lang="en-US" sz="4400" dirty="0">
                <a:solidFill>
                  <a:srgbClr val="000000"/>
                </a:solidFill>
              </a:rPr>
              <a:t>PILGRIM MENTALITY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000" dirty="0">
                <a:latin typeface="Abadi" panose="020B0604020104020204" pitchFamily="34" charset="0"/>
              </a:rPr>
              <a:t>Hebrews 11:13 “…confessed that they were strangers and pilgrims on the earth.”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000" dirty="0">
                <a:latin typeface="Abadi" panose="020B0604020104020204" pitchFamily="34" charset="0"/>
              </a:rPr>
              <a:t>2 Corinthians 4:16-18 “we do not look at the things which are seen, but at the things which are not seen. For the things which are seen {are} temporary, but the things which are not seen {are} eternal."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E7AE0-2043-7B7D-6386-470A98FB5C02}"/>
              </a:ext>
            </a:extLst>
          </p:cNvPr>
          <p:cNvSpPr txBox="1"/>
          <p:nvPr/>
        </p:nvSpPr>
        <p:spPr>
          <a:xfrm>
            <a:off x="762002" y="206189"/>
            <a:ext cx="10452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FRAGILE NATURE OF OUR LIVES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0236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ACB3A6C-E598-7CD3-C8B8-F1DD74BE70EA}"/>
              </a:ext>
            </a:extLst>
          </p:cNvPr>
          <p:cNvSpPr txBox="1"/>
          <p:nvPr/>
        </p:nvSpPr>
        <p:spPr>
          <a:xfrm>
            <a:off x="797861" y="975630"/>
            <a:ext cx="10865222" cy="5542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2900" dirty="0">
                <a:latin typeface="Abadi" panose="020B0604020104020204" pitchFamily="34" charset="0"/>
              </a:rPr>
              <a:t>1 Thessalonians 5:21 NKJV 21 Test all things; hold fast what is good.”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2900" dirty="0">
                <a:latin typeface="Abadi" panose="020B0604020104020204" pitchFamily="34" charset="0"/>
              </a:rPr>
              <a:t>Using His word as our Daily Guide in life</a:t>
            </a:r>
          </a:p>
          <a:p>
            <a:pPr lvl="0" algn="ctr">
              <a:lnSpc>
                <a:spcPct val="98000"/>
              </a:lnSpc>
            </a:pPr>
            <a:r>
              <a:rPr lang="en-US" sz="4400" dirty="0">
                <a:solidFill>
                  <a:srgbClr val="000000"/>
                </a:solidFill>
              </a:rPr>
              <a:t>ALL SOULS BELONG TO HIM!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000" dirty="0">
                <a:latin typeface="Abadi" panose="020B0604020104020204" pitchFamily="34" charset="0"/>
              </a:rPr>
              <a:t>Ezekiel 18:4 “Behold, all souls are Mine; the soul of the father as well as the soul of the son is Mine; the soul who sins shall die."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000" dirty="0">
                <a:latin typeface="Abadi" panose="020B0604020104020204" pitchFamily="34" charset="0"/>
              </a:rPr>
              <a:t>ALL SOULS WILL ANSWER TO GOD IN JUDGMENT!  Romans 14:11,12 "As I live, says the Lord, every knee shall bow to Me, and every tongue shall confess to God." (12) So then each of us shall give account of himself to God."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3000" dirty="0">
                <a:latin typeface="Abadi" panose="020B0604020104020204" pitchFamily="34" charset="0"/>
              </a:rPr>
              <a:t>“Am I READY TO ANSWER TO GOD FOR THIS?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E7AE0-2043-7B7D-6386-470A98FB5C02}"/>
              </a:ext>
            </a:extLst>
          </p:cNvPr>
          <p:cNvSpPr txBox="1"/>
          <p:nvPr/>
        </p:nvSpPr>
        <p:spPr>
          <a:xfrm>
            <a:off x="636496" y="206189"/>
            <a:ext cx="10452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PEOPLE OF THE BOOK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3975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Fog-covered mountain&#10;">
            <a:extLst>
              <a:ext uri="{FF2B5EF4-FFF2-40B4-BE49-F238E27FC236}">
                <a16:creationId xmlns:a16="http://schemas.microsoft.com/office/drawing/2014/main" id="{7913F9A8-5859-8441-9D34-EA6DF53BAF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66" y="0"/>
            <a:ext cx="12196224" cy="6858000"/>
          </a:xfr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60E6CE8-7AB6-B54A-8434-8F730542E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8" y="457791"/>
            <a:ext cx="12188952" cy="2031324"/>
          </a:xfrm>
        </p:spPr>
        <p:txBody>
          <a:bodyPr>
            <a:normAutofit/>
          </a:bodyPr>
          <a:lstStyle/>
          <a:p>
            <a:r>
              <a:rPr lang="en-US" sz="9600" dirty="0"/>
              <a:t>Our God Is Alive!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18AB18-06D7-EE8B-FAD5-FEEE33892ACC}"/>
              </a:ext>
            </a:extLst>
          </p:cNvPr>
          <p:cNvSpPr txBox="1"/>
          <p:nvPr/>
        </p:nvSpPr>
        <p:spPr>
          <a:xfrm>
            <a:off x="2707901" y="2790256"/>
            <a:ext cx="7144871" cy="3785652"/>
          </a:xfrm>
          <a:prstGeom prst="rect">
            <a:avLst/>
          </a:prstGeom>
          <a:solidFill>
            <a:schemeClr val="accent2">
              <a:lumMod val="75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ALL PEOPLE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ALL MEMBERS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WE ARE ALL RESPONSIBLE TO GOD!</a:t>
            </a:r>
          </a:p>
        </p:txBody>
      </p:sp>
    </p:spTree>
    <p:extLst>
      <p:ext uri="{BB962C8B-B14F-4D97-AF65-F5344CB8AC3E}">
        <p14:creationId xmlns:p14="http://schemas.microsoft.com/office/powerpoint/2010/main" val="372562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16">
      <a:dk1>
        <a:srgbClr val="000000"/>
      </a:dk1>
      <a:lt1>
        <a:srgbClr val="FFFFFF"/>
      </a:lt1>
      <a:dk2>
        <a:srgbClr val="574512"/>
      </a:dk2>
      <a:lt2>
        <a:srgbClr val="6C3C0D"/>
      </a:lt2>
      <a:accent1>
        <a:srgbClr val="DDDDDD"/>
      </a:accent1>
      <a:accent2>
        <a:srgbClr val="616A78"/>
      </a:accent2>
      <a:accent3>
        <a:srgbClr val="B18A2C"/>
      </a:accent3>
      <a:accent4>
        <a:srgbClr val="D87C1B"/>
      </a:accent4>
      <a:accent5>
        <a:srgbClr val="2E515E"/>
      </a:accent5>
      <a:accent6>
        <a:srgbClr val="1D7CB8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sertion-Evidence-Template_Win32_CP_v19.potx" id="{F7F7AC7C-B7AB-44FD-AC83-76356AEA967F}" vid="{C271DA4D-3F28-4C4F-A66E-BDB8F32B9A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Assertion evidence presentation</Template>
  <TotalTime>1225</TotalTime>
  <Words>822</Words>
  <Application>Microsoft Office PowerPoint</Application>
  <PresentationFormat>Widescreen</PresentationFormat>
  <Paragraphs>67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Abadi</vt:lpstr>
      <vt:lpstr>Arial</vt:lpstr>
      <vt:lpstr>Calibri</vt:lpstr>
      <vt:lpstr>Times New Roman</vt:lpstr>
      <vt:lpstr>Office Theme</vt:lpstr>
      <vt:lpstr>PowerPoint Presentation</vt:lpstr>
      <vt:lpstr>Our God Is Alive!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THE SUN</vt:lpstr>
      <vt:lpstr>THE SEASONS</vt:lpstr>
      <vt:lpstr>THE UNIVERSE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God Is Alive!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God Is Alive!</dc:title>
  <dc:creator>Gailen Evans</dc:creator>
  <cp:lastModifiedBy>Gailen Evans</cp:lastModifiedBy>
  <cp:revision>2</cp:revision>
  <dcterms:created xsi:type="dcterms:W3CDTF">2023-05-04T22:25:01Z</dcterms:created>
  <dcterms:modified xsi:type="dcterms:W3CDTF">2023-05-05T18:50:43Z</dcterms:modified>
</cp:coreProperties>
</file>